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6" r:id="rId12"/>
    <p:sldId id="427" r:id="rId13"/>
    <p:sldId id="425" r:id="rId14"/>
    <p:sldId id="400" r:id="rId15"/>
    <p:sldId id="424" r:id="rId16"/>
    <p:sldId id="407" r:id="rId17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925" autoAdjust="0"/>
    <p:restoredTop sz="94643"/>
  </p:normalViewPr>
  <p:slideViewPr>
    <p:cSldViewPr snapToGrid="0" snapToObjects="1">
      <p:cViewPr>
        <p:scale>
          <a:sx n="130" d="100"/>
          <a:sy n="130" d="100"/>
        </p:scale>
        <p:origin x="208" y="-72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dirty="0" smtClean="0">
                <a:latin typeface="Calibri"/>
                <a:cs typeface="Calibri"/>
              </a:rPr>
              <a:t>gain, use </a:t>
            </a:r>
            <a:r>
              <a:rPr lang="en-US" sz="1800" b="1" dirty="0" smtClean="0">
                <a:latin typeface="Calibri"/>
                <a:cs typeface="Calibri"/>
              </a:rPr>
              <a:t>TF-IDF</a:t>
            </a:r>
            <a:r>
              <a:rPr lang="en-US" sz="1800" dirty="0" smtClean="0">
                <a:latin typeface="Calibri"/>
                <a:cs typeface="Calibri"/>
              </a:rPr>
              <a:t> 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62387"/>
              </p:ext>
            </p:extLst>
          </p:nvPr>
        </p:nvGraphicFramePr>
        <p:xfrm>
          <a:off x="406399" y="3344297"/>
          <a:ext cx="83867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0.366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…) instead of TF-IDF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</a:rPr>
              <a:t>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outperforms 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approach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161302"/>
              </p:ext>
            </p:extLst>
          </p:nvPr>
        </p:nvGraphicFramePr>
        <p:xfrm>
          <a:off x="406399" y="3531807"/>
          <a:ext cx="8386763" cy="1859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sz="1800" b="1" dirty="0" smtClean="0">
                          <a:latin typeface="Calibri"/>
                          <a:cs typeface="Calibri"/>
                        </a:rPr>
                        <a:t>KNN</a:t>
                      </a:r>
                      <a:r>
                        <a:rPr lang="de-DE" sz="2400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sz="24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8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8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8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0.448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0.653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0.407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0.435</a:t>
                      </a:r>
                      <a:endParaRPr lang="nb-NO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de-AT" sz="1800" dirty="0" err="1" smtClean="0">
                <a:latin typeface="Calibri"/>
                <a:cs typeface="Calibri"/>
              </a:rPr>
              <a:t>Use</a:t>
            </a:r>
            <a:r>
              <a:rPr lang="de-AT" sz="1800" dirty="0" smtClean="0">
                <a:latin typeface="Calibri"/>
                <a:cs typeface="Calibri"/>
              </a:rPr>
              <a:t> </a:t>
            </a:r>
            <a:r>
              <a:rPr lang="de-AT" sz="1800" b="1" dirty="0" smtClean="0">
                <a:latin typeface="Calibri"/>
                <a:cs typeface="Calibri"/>
              </a:rPr>
              <a:t>Ensemble </a:t>
            </a:r>
            <a:r>
              <a:rPr lang="de-AT" sz="1800" b="1" dirty="0" err="1" smtClean="0">
                <a:latin typeface="Calibri"/>
                <a:cs typeface="Calibri"/>
              </a:rPr>
              <a:t>methods</a:t>
            </a:r>
            <a:r>
              <a:rPr lang="de-AT" sz="1800" b="1" dirty="0" smtClean="0">
                <a:latin typeface="Calibri"/>
                <a:cs typeface="Calibri"/>
              </a:rPr>
              <a:t> </a:t>
            </a:r>
            <a:r>
              <a:rPr lang="de-AT" sz="1800" dirty="0" err="1" smtClean="0">
                <a:latin typeface="Calibri"/>
                <a:cs typeface="Calibri"/>
              </a:rPr>
              <a:t>and</a:t>
            </a:r>
            <a:r>
              <a:rPr lang="de-AT" sz="1800" b="1" dirty="0" smtClean="0">
                <a:latin typeface="Calibri"/>
                <a:cs typeface="Calibri"/>
              </a:rPr>
              <a:t> </a:t>
            </a:r>
            <a:r>
              <a:rPr lang="de-AT" sz="1800" b="1" dirty="0" err="1" smtClean="0">
                <a:latin typeface="Calibri"/>
                <a:cs typeface="Calibri"/>
              </a:rPr>
              <a:t>information</a:t>
            </a:r>
            <a:r>
              <a:rPr lang="de-AT" sz="1800" b="1" dirty="0" smtClean="0">
                <a:latin typeface="Calibri"/>
                <a:cs typeface="Calibri"/>
              </a:rPr>
              <a:t> </a:t>
            </a:r>
            <a:r>
              <a:rPr lang="de-AT" sz="1800" b="1" dirty="0" err="1" smtClean="0">
                <a:latin typeface="Calibri"/>
                <a:cs typeface="Calibri"/>
              </a:rPr>
              <a:t>theoretical</a:t>
            </a:r>
            <a:r>
              <a:rPr lang="de-AT" sz="1800" b="1" dirty="0" smtClean="0">
                <a:latin typeface="Calibri"/>
                <a:cs typeface="Calibri"/>
              </a:rPr>
              <a:t> </a:t>
            </a:r>
            <a:r>
              <a:rPr lang="de-AT" sz="1800" b="1" dirty="0" err="1" smtClean="0">
                <a:latin typeface="Calibri"/>
                <a:cs typeface="Calibri"/>
              </a:rPr>
              <a:t>features</a:t>
            </a:r>
            <a:endParaRPr lang="de-AT" sz="1800" b="1" dirty="0" smtClean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de-AT" sz="1800" b="1" dirty="0" smtClean="0">
                <a:latin typeface="Calibri"/>
                <a:cs typeface="Calibri"/>
                <a:sym typeface="Wingdings"/>
              </a:rPr>
              <a:t>Combine </a:t>
            </a:r>
            <a:r>
              <a:rPr lang="de-AT" sz="1800" b="1" dirty="0" err="1" smtClean="0">
                <a:latin typeface="Calibri"/>
                <a:cs typeface="Calibri"/>
                <a:sym typeface="Wingdings"/>
              </a:rPr>
              <a:t>predictions</a:t>
            </a:r>
            <a:r>
              <a:rPr lang="de-AT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AT" sz="1800" dirty="0" err="1" smtClean="0">
                <a:latin typeface="Calibri"/>
                <a:cs typeface="Calibri"/>
                <a:sym typeface="Wingdings"/>
              </a:rPr>
              <a:t>of</a:t>
            </a:r>
            <a:r>
              <a:rPr lang="de-AT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AT" sz="1800" dirty="0" err="1" smtClean="0">
                <a:latin typeface="Calibri"/>
                <a:cs typeface="Calibri"/>
                <a:sym typeface="Wingdings"/>
              </a:rPr>
              <a:t>several</a:t>
            </a:r>
            <a:r>
              <a:rPr lang="de-AT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AT" sz="1800" dirty="0" err="1" smtClean="0">
                <a:latin typeface="Calibri"/>
                <a:cs typeface="Calibri"/>
                <a:sym typeface="Wingdings"/>
              </a:rPr>
              <a:t>estimators</a:t>
            </a:r>
            <a:endParaRPr lang="is-IS" sz="1800" dirty="0" smtClean="0">
              <a:latin typeface="Calibri"/>
              <a:cs typeface="Calibri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045550"/>
              </p:ext>
            </p:extLst>
          </p:nvPr>
        </p:nvGraphicFramePr>
        <p:xfrm>
          <a:off x="406399" y="3531807"/>
          <a:ext cx="8386763" cy="20546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sz="1600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sz="16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2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200" b="0" i="1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2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 smtClean="0">
                          <a:latin typeface="Calibri"/>
                          <a:cs typeface="Calibri"/>
                        </a:rPr>
                        <a:t>Bagging</a:t>
                      </a:r>
                      <a:r>
                        <a:rPr lang="de-DE" sz="1600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sz="16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200" b="0" i="1" kern="1200" dirty="0" err="1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base_estimator</a:t>
                      </a:r>
                      <a:r>
                        <a:rPr lang="de-DE" sz="1200" b="0" i="1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 = </a:t>
                      </a:r>
                      <a:r>
                        <a:rPr lang="de-DE" sz="1200" b="1" i="1" kern="1200" dirty="0" err="1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DecisionTree</a:t>
                      </a:r>
                      <a:r>
                        <a:rPr lang="de-DE" sz="1200" b="0" i="1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/>
                      </a:r>
                      <a:br>
                        <a:rPr lang="de-DE" sz="1200" b="0" i="1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</a:br>
                      <a:r>
                        <a:rPr lang="de-DE" sz="12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200" b="0" i="1" dirty="0" smtClean="0">
                          <a:latin typeface="Calibri"/>
                          <a:cs typeface="Calibri"/>
                        </a:rPr>
                        <a:t> = 40</a:t>
                      </a:r>
                      <a:endParaRPr lang="de-DE" sz="12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714375"/>
            <a:ext cx="7531100" cy="564832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2698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Finding</a:t>
            </a:r>
            <a:r>
              <a:rPr lang="de-DE" b="1" dirty="0" smtClean="0"/>
              <a:t> Best </a:t>
            </a:r>
            <a:r>
              <a:rPr lang="de-DE" b="1" dirty="0" err="1" smtClean="0"/>
              <a:t>Number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Suggested</a:t>
            </a:r>
            <a:r>
              <a:rPr lang="de-DE" b="1" dirty="0" smtClean="0"/>
              <a:t> Tags</a:t>
            </a:r>
            <a:endParaRPr lang="de-DE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304279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33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 smtClean="0">
                <a:latin typeface="Calibri"/>
                <a:cs typeface="Calibri"/>
              </a:rPr>
              <a:t>What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have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you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learned</a:t>
            </a:r>
            <a:r>
              <a:rPr lang="de-DE" sz="2500" b="1" dirty="0" smtClean="0">
                <a:latin typeface="Calibri"/>
                <a:cs typeface="Calibri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Preprocessing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, but also </a:t>
            </a:r>
            <a:r>
              <a:rPr lang="de-DE" sz="1800" dirty="0" err="1" smtClean="0">
                <a:latin typeface="Calibri"/>
                <a:cs typeface="Calibri"/>
              </a:rPr>
              <a:t>takes</a:t>
            </a:r>
            <a:r>
              <a:rPr lang="de-DE" sz="1800" dirty="0" smtClean="0">
                <a:latin typeface="Calibri"/>
                <a:cs typeface="Calibri"/>
              </a:rPr>
              <a:t> a </a:t>
            </a:r>
            <a:r>
              <a:rPr lang="de-DE" sz="1800" dirty="0" err="1" smtClean="0">
                <a:latin typeface="Calibri"/>
                <a:cs typeface="Calibri"/>
              </a:rPr>
              <a:t>lot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effort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Feature Engineering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(</a:t>
            </a:r>
            <a:r>
              <a:rPr lang="de-DE" sz="1800" dirty="0" err="1" smtClean="0">
                <a:latin typeface="Calibri"/>
                <a:cs typeface="Calibri"/>
              </a:rPr>
              <a:t>even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more</a:t>
            </a:r>
            <a:r>
              <a:rPr lang="de-DE" sz="1800" dirty="0">
                <a:latin typeface="Calibri"/>
                <a:cs typeface="Calibri"/>
              </a:rPr>
              <a:t>)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>
                <a:latin typeface="Calibri"/>
                <a:cs typeface="Calibri"/>
              </a:rPr>
              <a:t>Information </a:t>
            </a:r>
            <a:r>
              <a:rPr lang="de-DE" sz="1800" b="1" dirty="0" err="1">
                <a:latin typeface="Calibri"/>
                <a:cs typeface="Calibri"/>
              </a:rPr>
              <a:t>theoretical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features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work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much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better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TFIDF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Micro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average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higher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macro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i.e. </a:t>
            </a:r>
            <a:r>
              <a:rPr lang="de-DE" sz="1800" dirty="0" err="1" smtClean="0">
                <a:latin typeface="Calibri"/>
                <a:cs typeface="Calibri"/>
              </a:rPr>
              <a:t>good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but </a:t>
            </a:r>
            <a:r>
              <a:rPr lang="de-DE" sz="1800" dirty="0">
                <a:latin typeface="Calibri"/>
                <a:cs typeface="Calibri"/>
              </a:rPr>
              <a:t>not </a:t>
            </a:r>
            <a:r>
              <a:rPr lang="de-DE" sz="1800" dirty="0" err="1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infrequent</a:t>
            </a:r>
            <a:r>
              <a:rPr lang="de-DE" sz="1800" dirty="0" smtClean="0">
                <a:latin typeface="Calibri"/>
                <a:cs typeface="Calibri"/>
              </a:rPr>
              <a:t> tags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Reason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Unbalanced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data</a:t>
            </a:r>
            <a:endParaRPr lang="de-DE" sz="1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40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>
                <a:latin typeface="Calibri"/>
                <a:cs typeface="Calibri"/>
              </a:rPr>
              <a:t>Did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something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unexpected</a:t>
            </a:r>
            <a:r>
              <a:rPr lang="de-DE" sz="2500" b="1" dirty="0">
                <a:latin typeface="Calibri"/>
                <a:cs typeface="Calibri"/>
              </a:rPr>
              <a:t> happen?</a:t>
            </a:r>
            <a:endParaRPr lang="de-DE" sz="25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Running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soon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out </a:t>
            </a:r>
            <a:r>
              <a:rPr lang="de-DE" sz="1800" b="1" dirty="0" err="1" smtClean="0">
                <a:latin typeface="Calibri"/>
                <a:cs typeface="Calibri"/>
              </a:rPr>
              <a:t>of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memory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32 GB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RAM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Especially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when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using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multi-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processed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GridSearch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time-intensive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compute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8 Cores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terminate</a:t>
            </a:r>
            <a:r>
              <a:rPr lang="de-DE" sz="1800" dirty="0" smtClean="0">
                <a:latin typeface="Calibri"/>
                <a:cs typeface="Calibri"/>
              </a:rPr>
              <a:t> in </a:t>
            </a:r>
            <a:r>
              <a:rPr lang="de-DE" sz="1800" dirty="0" err="1" smtClean="0">
                <a:latin typeface="Calibri"/>
                <a:cs typeface="Calibri"/>
              </a:rPr>
              <a:t>reasonable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amount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time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</a:t>
            </a:r>
            <a:r>
              <a:rPr lang="de-DE" sz="1800" dirty="0" err="1" smtClean="0">
                <a:latin typeface="Calibri"/>
                <a:cs typeface="Calibri"/>
              </a:rPr>
              <a:t>specially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when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grid-searching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best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hyperparameters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2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4501" y="5134946"/>
            <a:ext cx="82194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7028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occurrences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(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features</a:t>
            </a:r>
            <a:r>
              <a:rPr lang="de-DE" sz="1800" dirty="0" smtClean="0">
                <a:latin typeface="Calibri"/>
                <a:cs typeface="Calibri"/>
              </a:rPr>
              <a:t>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864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289475"/>
              </p:ext>
            </p:extLst>
          </p:nvPr>
        </p:nvGraphicFramePr>
        <p:xfrm>
          <a:off x="6337300" y="51572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572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</a:t>
            </a:r>
            <a:r>
              <a:rPr lang="en-US" sz="1800" dirty="0" smtClean="0">
                <a:latin typeface="Calibri"/>
                <a:cs typeface="Calibri"/>
              </a:rPr>
              <a:t>se </a:t>
            </a:r>
            <a:r>
              <a:rPr lang="en-US" sz="1800" b="1" dirty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39351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61963" y="53848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Macintosh PowerPoint</Application>
  <PresentationFormat>Bildschirmpräsentation (4:3)</PresentationFormat>
  <Paragraphs>205</Paragraphs>
  <Slides>16</Slides>
  <Notes>11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Standarddesign</vt:lpstr>
      <vt:lpstr>Formel</vt:lpstr>
      <vt:lpstr>PowerPoint-Präsentation</vt:lpstr>
      <vt:lpstr>Recap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Michael</cp:lastModifiedBy>
  <cp:revision>774</cp:revision>
  <dcterms:created xsi:type="dcterms:W3CDTF">2005-10-19T08:19:59Z</dcterms:created>
  <dcterms:modified xsi:type="dcterms:W3CDTF">2016-06-22T18:59:51Z</dcterms:modified>
</cp:coreProperties>
</file>